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324" r:id="rId2"/>
    <p:sldId id="359" r:id="rId3"/>
    <p:sldId id="346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60" r:id="rId16"/>
    <p:sldId id="364" r:id="rId17"/>
    <p:sldId id="362" r:id="rId18"/>
    <p:sldId id="363" r:id="rId19"/>
    <p:sldId id="365" r:id="rId20"/>
    <p:sldId id="373" r:id="rId21"/>
    <p:sldId id="374" r:id="rId22"/>
    <p:sldId id="368" r:id="rId23"/>
    <p:sldId id="369" r:id="rId24"/>
    <p:sldId id="370" r:id="rId25"/>
    <p:sldId id="375" r:id="rId26"/>
    <p:sldId id="371" r:id="rId27"/>
    <p:sldId id="372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25" r:id="rId46"/>
    <p:sldId id="397" r:id="rId47"/>
    <p:sldId id="398" r:id="rId48"/>
    <p:sldId id="328" r:id="rId49"/>
    <p:sldId id="329" r:id="rId50"/>
    <p:sldId id="330" r:id="rId51"/>
    <p:sldId id="331" r:id="rId52"/>
    <p:sldId id="332" r:id="rId53"/>
    <p:sldId id="333" r:id="rId54"/>
    <p:sldId id="394" r:id="rId55"/>
    <p:sldId id="326" r:id="rId56"/>
    <p:sldId id="327" r:id="rId57"/>
    <p:sldId id="395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45"/>
    <p:restoredTop sz="82751" autoAdjust="0"/>
  </p:normalViewPr>
  <p:slideViewPr>
    <p:cSldViewPr>
      <p:cViewPr varScale="1">
        <p:scale>
          <a:sx n="93" d="100"/>
          <a:sy n="93" d="100"/>
        </p:scale>
        <p:origin x="13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7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2930" indent="-457200"/>
            <a:r>
              <a:rPr lang="en-US" dirty="0"/>
              <a:t>What are you selecting?  One item at a time?</a:t>
            </a:r>
          </a:p>
          <a:p>
            <a:pPr marL="582930" indent="-457200"/>
            <a:r>
              <a:rPr lang="en-US" dirty="0"/>
              <a:t>Selecting of a value?</a:t>
            </a:r>
          </a:p>
          <a:p>
            <a:pPr marL="582930" indent="-457200"/>
            <a:r>
              <a:rPr lang="en-US" dirty="0"/>
              <a:t>Selecting of a range?</a:t>
            </a:r>
          </a:p>
          <a:p>
            <a:pPr marL="582930" indent="-457200"/>
            <a:r>
              <a:rPr lang="en-US" dirty="0"/>
              <a:t>Selecting of a position on the screen?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0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ience.smith.edu/~jcrouser/desig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babynamewizard.com/voyager#prefix=jo&amp;sw=both&amp;exact=fals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theyrule.net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two-approaches-one-object.html#ref-plotly" TargetMode="External"/><Relationship Id="rId2" Type="http://schemas.openxmlformats.org/officeDocument/2006/relationships/hyperlink" Target="https://plotly-book.cpsievert.me/two-approaches-one-object.html#ref-ggplot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2019:</a:t>
            </a:r>
            <a:br>
              <a:rPr lang="en-US" sz="3600" dirty="0"/>
            </a:br>
            <a:r>
              <a:rPr lang="en-US" sz="4900" dirty="0"/>
              <a:t>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/>
              <a:t>June 26, 2019</a:t>
            </a:r>
            <a:endParaRPr lang="en-US" dirty="0"/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244297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vatevpublics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fug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n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rtssocialme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Information Visualization</a:t>
            </a:r>
          </a:p>
        </p:txBody>
      </p:sp>
      <p:pic>
        <p:nvPicPr>
          <p:cNvPr id="4" name="Content Placeholder 5" descr="Screen Shot 2015-02-18 at 1.34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23810" r="29332" b="6767"/>
          <a:stretch/>
        </p:blipFill>
        <p:spPr>
          <a:xfrm>
            <a:off x="3235326" y="3886201"/>
            <a:ext cx="2888679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2877088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3" y="3886201"/>
            <a:ext cx="2917246" cy="1730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43" y="3886201"/>
            <a:ext cx="2760657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37" y="1981201"/>
            <a:ext cx="2905851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88" y="1981201"/>
            <a:ext cx="2484424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04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about this workshop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47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57600" y="4267200"/>
            <a:ext cx="126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470"/>
                </a:solidFill>
              </a:rPr>
              <a:t>Interaction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Design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24250" y="4267200"/>
            <a:ext cx="2222500" cy="1638299"/>
            <a:chOff x="3524250" y="4267200"/>
            <a:chExt cx="2222500" cy="1638299"/>
          </a:xfrm>
        </p:grpSpPr>
        <p:pic>
          <p:nvPicPr>
            <p:cNvPr id="14" name="Picture 1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657600" y="4267200"/>
              <a:ext cx="1262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(def.)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by which humans </a:t>
            </a:r>
            <a:r>
              <a:rPr lang="en-US" b="1" dirty="0"/>
              <a:t>create knowledge </a:t>
            </a:r>
            <a:r>
              <a:rPr lang="en-US" dirty="0"/>
              <a:t>through the manipulation of an interface</a:t>
            </a:r>
          </a:p>
          <a:p>
            <a:endParaRPr lang="en-US" dirty="0"/>
          </a:p>
          <a:p>
            <a:r>
              <a:rPr lang="en-US" dirty="0"/>
              <a:t>Low level: </a:t>
            </a:r>
            <a:r>
              <a:rPr lang="en-US" b="1" dirty="0"/>
              <a:t>between human and interface</a:t>
            </a:r>
          </a:p>
          <a:p>
            <a:pPr marL="742950" lvl="1" indent="-342900"/>
            <a:r>
              <a:rPr lang="en-US" dirty="0"/>
              <a:t>the set of operations available</a:t>
            </a:r>
          </a:p>
          <a:p>
            <a:pPr marL="742950" lvl="1" indent="-342900"/>
            <a:r>
              <a:rPr lang="en-US" dirty="0"/>
              <a:t>the relationship between the human and the visualization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High level: between </a:t>
            </a:r>
            <a:r>
              <a:rPr lang="en-US" b="1" dirty="0"/>
              <a:t>human and problem space</a:t>
            </a:r>
          </a:p>
          <a:p>
            <a:pPr marL="742950" lvl="1" indent="-342900"/>
            <a:r>
              <a:rPr lang="en-US" dirty="0"/>
              <a:t>a cognitive act </a:t>
            </a:r>
            <a:r>
              <a:rPr lang="en-US" i="1" dirty="0"/>
              <a:t>enabled</a:t>
            </a:r>
            <a:r>
              <a:rPr lang="en-US" dirty="0"/>
              <a:t> by the tool</a:t>
            </a:r>
          </a:p>
          <a:p>
            <a:pPr marL="742950" lvl="1" indent="-342900"/>
            <a:r>
              <a:rPr lang="en-US" dirty="0"/>
              <a:t>does not need to take place exclusively within them</a:t>
            </a:r>
          </a:p>
          <a:p>
            <a:pPr marL="742950" lvl="1" indent="-342900"/>
            <a:r>
              <a:rPr lang="en-US" dirty="0"/>
              <a:t>might be distributed across multiple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Rubik’s Cube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7877" r="-37877"/>
          <a:stretch>
            <a:fillRect/>
          </a:stretch>
        </p:blipFill>
        <p:spPr>
          <a:xfrm>
            <a:off x="2133600" y="1219200"/>
            <a:ext cx="8229600" cy="48768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09800"/>
            <a:ext cx="3276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low-level</a:t>
            </a:r>
            <a:r>
              <a:rPr lang="en-US" dirty="0">
                <a:solidFill>
                  <a:srgbClr val="003470"/>
                </a:solidFill>
              </a:rPr>
              <a:t> interactions can you have?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00347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high-level </a:t>
            </a:r>
            <a:r>
              <a:rPr lang="en-US" dirty="0">
                <a:solidFill>
                  <a:srgbClr val="003470"/>
                </a:solidFill>
              </a:rPr>
              <a:t>interactions can you have?</a:t>
            </a:r>
          </a:p>
        </p:txBody>
      </p:sp>
    </p:spTree>
    <p:extLst>
      <p:ext uri="{BB962C8B-B14F-4D97-AF65-F5344CB8AC3E}">
        <p14:creationId xmlns:p14="http://schemas.microsoft.com/office/powerpoint/2010/main" val="1654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and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Interaction is the observable result of a cognitive process: “</a:t>
            </a:r>
            <a:r>
              <a:rPr lang="en-US" b="1" dirty="0"/>
              <a:t>an externalization of thought</a:t>
            </a:r>
            <a:r>
              <a:rPr lang="en-US" dirty="0"/>
              <a:t>”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In visual analytics, there is a growing belief that interaction and analysis are one in the same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b="1" dirty="0"/>
              <a:t>Analytic discourse: </a:t>
            </a:r>
            <a:r>
              <a:rPr lang="en-US" dirty="0"/>
              <a:t>the idea that knowledge is constructed, tested, refined, and shared through the interactive manipulation of a visual interface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334780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Pike, W. A., </a:t>
            </a:r>
            <a:r>
              <a:rPr lang="en-US" sz="1400" dirty="0" err="1"/>
              <a:t>Stasko</a:t>
            </a:r>
            <a:r>
              <a:rPr lang="en-US" sz="1400" dirty="0"/>
              <a:t>, J., Chang, R., &amp; O'Connell, T. A. (2009). </a:t>
            </a:r>
          </a:p>
          <a:p>
            <a:r>
              <a:rPr lang="en-US" sz="1400" dirty="0"/>
              <a:t> The science of interaction. Information Visualization, 8(4), 263-274.</a:t>
            </a:r>
          </a:p>
        </p:txBody>
      </p:sp>
    </p:spTree>
    <p:extLst>
      <p:ext uri="{BB962C8B-B14F-4D97-AF65-F5344CB8AC3E}">
        <p14:creationId xmlns:p14="http://schemas.microsoft.com/office/powerpoint/2010/main" val="205569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Mini-lab: #</a:t>
            </a:r>
            <a:r>
              <a:rPr lang="en-US" b="1" dirty="0" err="1"/>
              <a:t>badviz</a:t>
            </a:r>
            <a:endParaRPr lang="en-US" dirty="0"/>
          </a:p>
          <a:p>
            <a:pPr>
              <a:defRPr/>
            </a:pPr>
            <a:r>
              <a:rPr lang="en-US" b="1" dirty="0"/>
              <a:t>Interaction and Analysis</a:t>
            </a:r>
          </a:p>
          <a:p>
            <a:pPr lvl="1">
              <a:defRPr/>
            </a:pPr>
            <a:r>
              <a:rPr lang="en-US" dirty="0"/>
              <a:t>Definition</a:t>
            </a:r>
          </a:p>
          <a:p>
            <a:pPr lvl="1">
              <a:defRPr/>
            </a:pPr>
            <a:r>
              <a:rPr lang="en-US" dirty="0"/>
              <a:t>Interaction with data and problem space</a:t>
            </a:r>
          </a:p>
          <a:p>
            <a:pPr lvl="1">
              <a:defRPr/>
            </a:pPr>
            <a:r>
              <a:rPr lang="en-US" dirty="0"/>
              <a:t>Interaction with visual interfaces</a:t>
            </a:r>
          </a:p>
          <a:p>
            <a:r>
              <a:rPr lang="en-US" b="1" dirty="0"/>
              <a:t>BREAK</a:t>
            </a:r>
          </a:p>
          <a:p>
            <a:r>
              <a:rPr lang="en-US" b="1" dirty="0"/>
              <a:t>Introduction to </a:t>
            </a:r>
            <a:r>
              <a:rPr lang="en-US" b="1" dirty="0" err="1"/>
              <a:t>plotly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2138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High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Data / Problem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4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8630" indent="-342900"/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context helps the human identify relevant concepts and </a:t>
            </a:r>
            <a:r>
              <a:rPr lang="en-US" b="1" dirty="0"/>
              <a:t>link</a:t>
            </a:r>
            <a:r>
              <a:rPr lang="en-US" dirty="0"/>
              <a:t> them into appropriate structures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Interaction brings together background contexts and current observations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is known as “</a:t>
            </a:r>
            <a:r>
              <a:rPr lang="en-US" b="1" dirty="0"/>
              <a:t>situated cognition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2884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 </a:t>
            </a:r>
            <a:r>
              <a:rPr lang="en-US" dirty="0"/>
              <a:t>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400"/>
          </a:xfrm>
        </p:spPr>
        <p:txBody>
          <a:bodyPr/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Hypothesis</a:t>
            </a:r>
            <a:r>
              <a:rPr lang="en-US" dirty="0"/>
              <a:t>: the more ways a user can ‘</a:t>
            </a:r>
            <a:r>
              <a:rPr lang="en-US" b="1" dirty="0"/>
              <a:t>touch</a:t>
            </a:r>
            <a:r>
              <a:rPr lang="en-US" dirty="0"/>
              <a:t>’ their data (by changing their form or exploring them from different perspectives), the more </a:t>
            </a:r>
            <a:r>
              <a:rPr lang="en-US" b="1" dirty="0"/>
              <a:t>insight</a:t>
            </a:r>
            <a:r>
              <a:rPr lang="en-US" dirty="0"/>
              <a:t> will accumulate.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Distributed 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is often used as a tool to “</a:t>
            </a:r>
            <a:r>
              <a:rPr lang="en-US" b="1" dirty="0"/>
              <a:t>offload</a:t>
            </a:r>
            <a:r>
              <a:rPr lang="en-US" dirty="0"/>
              <a:t>” storage or computation from the human’s brain</a:t>
            </a:r>
          </a:p>
          <a:p>
            <a:endParaRPr lang="en-US" dirty="0"/>
          </a:p>
          <a:p>
            <a:r>
              <a:rPr lang="en-US" dirty="0"/>
              <a:t>In order for this to be useful, we have to be able to “</a:t>
            </a:r>
            <a:r>
              <a:rPr lang="en-US" b="1" dirty="0"/>
              <a:t>reload</a:t>
            </a:r>
            <a:r>
              <a:rPr lang="en-US" dirty="0"/>
              <a:t>” parts of the data and operate on it</a:t>
            </a:r>
          </a:p>
          <a:p>
            <a:endParaRPr lang="en-US" dirty="0"/>
          </a:p>
          <a:p>
            <a:r>
              <a:rPr lang="en-US" dirty="0"/>
              <a:t>Internal (in your head) vs.                                          external (on the screen) representations </a:t>
            </a:r>
          </a:p>
          <a:p>
            <a:endParaRPr lang="en-US" dirty="0"/>
          </a:p>
          <a:p>
            <a:r>
              <a:rPr lang="en-US" dirty="0"/>
              <a:t>Consider the impact of the </a:t>
            </a:r>
            <a:r>
              <a:rPr lang="en-US" b="1" dirty="0"/>
              <a:t>affordances                             </a:t>
            </a:r>
            <a:r>
              <a:rPr lang="en-US" dirty="0"/>
              <a:t>of the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87209"/>
            <a:ext cx="2209800" cy="29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Tower of Hanoi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638800"/>
            <a:ext cx="8458200" cy="129540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Only one disk can be transferred at a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disk can only be transferred to a pole on which it will be the largest.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the largest disk on a pole can be transferred to another pole.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629400" cy="445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09575" y="1981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9575" y="3505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9575" y="4638951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#</a:t>
            </a:r>
            <a:r>
              <a:rPr lang="en-US" dirty="0" err="1"/>
              <a:t>badvis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138" b="-1138"/>
          <a:stretch>
            <a:fillRect/>
          </a:stretch>
        </p:blipFill>
        <p:spPr>
          <a:xfrm>
            <a:off x="457200" y="11430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1050243" y="6019800"/>
            <a:ext cx="704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What representations are internal vs. external?</a:t>
            </a:r>
          </a:p>
        </p:txBody>
      </p:sp>
    </p:spTree>
    <p:extLst>
      <p:ext uri="{BB962C8B-B14F-4D97-AF65-F5344CB8AC3E}">
        <p14:creationId xmlns:p14="http://schemas.microsoft.com/office/powerpoint/2010/main" val="195756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 vs. Epistemic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Pragmatic actions</a:t>
            </a:r>
            <a:r>
              <a:rPr lang="en-US" dirty="0"/>
              <a:t> move a person and their analysis closer to the desired destination.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Epistemic actions</a:t>
            </a:r>
            <a:r>
              <a:rPr lang="en-US" dirty="0"/>
              <a:t> enable humans to leverage environmental structures to </a:t>
            </a:r>
            <a:r>
              <a:rPr lang="en-US" b="1" dirty="0"/>
              <a:t>link internal structures</a:t>
            </a:r>
            <a:r>
              <a:rPr lang="en-US" dirty="0"/>
              <a:t>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The purpose of some actions is not for the effect they have on the environment but </a:t>
            </a:r>
            <a:r>
              <a:rPr lang="en-US" b="1" dirty="0"/>
              <a:t>for the effect they have on the humans</a:t>
            </a:r>
            <a:r>
              <a:rPr lang="en-US" dirty="0"/>
              <a:t>. </a:t>
            </a:r>
          </a:p>
          <a:p>
            <a:pPr marL="857250" lvl="1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6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Tetris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153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60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a Visual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6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206" t="3742" r="68121" b="51473"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4148" t="74888" r="31970" b="-9185"/>
          <a:stretch/>
        </p:blipFill>
        <p:spPr>
          <a:xfrm flipH="1">
            <a:off x="3524250" y="4624916"/>
            <a:ext cx="2222500" cy="128058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1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Mini-lab: #</a:t>
            </a:r>
            <a:r>
              <a:rPr lang="en-US" dirty="0" err="1"/>
              <a:t>badviz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into groups of 2-3 people, and go to: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http://www.science.smith.edu/~jcrouser/design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Goal: </a:t>
            </a:r>
            <a:r>
              <a:rPr lang="en-US" b="1" dirty="0"/>
              <a:t>critique</a:t>
            </a:r>
            <a:r>
              <a:rPr lang="en-US" dirty="0"/>
              <a:t> some professionally-made visualizations </a:t>
            </a:r>
          </a:p>
          <a:p>
            <a:endParaRPr lang="en-US" dirty="0"/>
          </a:p>
          <a:p>
            <a:r>
              <a:rPr lang="en-US" dirty="0"/>
              <a:t>Try to think about the following questions:</a:t>
            </a:r>
          </a:p>
          <a:p>
            <a:pPr lvl="1"/>
            <a:r>
              <a:rPr lang="en-US" dirty="0"/>
              <a:t>What is the </a:t>
            </a:r>
            <a:r>
              <a:rPr lang="en-US" b="1" dirty="0"/>
              <a:t>first thing you notice</a:t>
            </a:r>
            <a:r>
              <a:rPr lang="en-US" dirty="0"/>
              <a:t> about this visualization?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point</a:t>
            </a:r>
            <a:r>
              <a:rPr lang="en-US" dirty="0"/>
              <a:t> is this visualization trying to make?</a:t>
            </a:r>
          </a:p>
          <a:p>
            <a:pPr lvl="1"/>
            <a:r>
              <a:rPr lang="en-US" dirty="0"/>
              <a:t>Who is the </a:t>
            </a:r>
            <a:r>
              <a:rPr lang="en-US" b="1" dirty="0"/>
              <a:t>intended audience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visualization </a:t>
            </a:r>
            <a:r>
              <a:rPr lang="en-US" b="1" dirty="0"/>
              <a:t>doing well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problems</a:t>
            </a:r>
            <a:r>
              <a:rPr lang="en-US" dirty="0"/>
              <a:t> do you see with the visualization design?</a:t>
            </a:r>
          </a:p>
          <a:p>
            <a:pPr lvl="1"/>
            <a:r>
              <a:rPr lang="en-US" b="1" dirty="0"/>
              <a:t>Why</a:t>
            </a:r>
            <a:r>
              <a:rPr lang="en-US" dirty="0"/>
              <a:t> do you think the designer made those choices?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1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what kinds of things might someone want to do using a visualization?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</a:t>
            </a:r>
            <a:r>
              <a:rPr lang="en-US" dirty="0" err="1"/>
              <a:t>Jacko</a:t>
            </a:r>
            <a:r>
              <a:rPr lang="en-US" dirty="0"/>
              <a:t> (2007)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Connect: show me related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043136"/>
            <a:ext cx="734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470"/>
                </a:solidFill>
              </a:rPr>
              <a:t>Yi, J. S., ah Kang, Y., </a:t>
            </a:r>
            <a:r>
              <a:rPr lang="en-US" sz="1400" dirty="0" err="1">
                <a:solidFill>
                  <a:srgbClr val="003470"/>
                </a:solidFill>
              </a:rPr>
              <a:t>Stasko</a:t>
            </a:r>
            <a:r>
              <a:rPr lang="en-US" sz="1400" dirty="0">
                <a:solidFill>
                  <a:srgbClr val="003470"/>
                </a:solidFill>
              </a:rPr>
              <a:t>, J. T., &amp; </a:t>
            </a:r>
            <a:r>
              <a:rPr lang="en-US" sz="1400" dirty="0" err="1">
                <a:solidFill>
                  <a:srgbClr val="003470"/>
                </a:solidFill>
              </a:rPr>
              <a:t>Jacko</a:t>
            </a:r>
            <a:r>
              <a:rPr lang="en-US" sz="1400" dirty="0">
                <a:solidFill>
                  <a:srgbClr val="003470"/>
                </a:solidFill>
              </a:rPr>
              <a:t>, J. A. (2007). Toward a deeper understanding of the role of interaction in information visualization. Visualization and Computer Graphics, IEEE Transactions on, 13(6), 1224-1231.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Connect: show me related items</a:t>
            </a:r>
          </a:p>
        </p:txBody>
      </p:sp>
    </p:spTree>
    <p:extLst>
      <p:ext uri="{BB962C8B-B14F-4D97-AF65-F5344CB8AC3E}">
        <p14:creationId xmlns:p14="http://schemas.microsoft.com/office/powerpoint/2010/main" val="17044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 something as interesting: direct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67" y="2520779"/>
            <a:ext cx="3116733" cy="3194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" y="2520780"/>
            <a:ext cx="4821351" cy="3192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00000">
            <a:off x="1744048" y="2759360"/>
            <a:ext cx="601992" cy="6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5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pic>
        <p:nvPicPr>
          <p:cNvPr id="5" name="dnm-cli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450" y="2286000"/>
            <a:ext cx="6515100" cy="4343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Mark something as interesting: indirect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Show me something else</a:t>
            </a:r>
          </a:p>
          <a:p>
            <a:pPr marL="742950" lvl="1" indent="-342900"/>
            <a:r>
              <a:rPr lang="en-US" dirty="0"/>
              <a:t>Scroll bars</a:t>
            </a:r>
          </a:p>
          <a:p>
            <a:pPr marL="742950" lvl="1" indent="-342900"/>
            <a:r>
              <a:rPr lang="en-US" dirty="0"/>
              <a:t>Panning</a:t>
            </a:r>
          </a:p>
          <a:p>
            <a:pPr marL="742950" lvl="1" indent="-342900"/>
            <a:r>
              <a:rPr lang="en-US" dirty="0"/>
              <a:t>Direct-Walk (e.g. hyperlink traversal)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966" b="6130"/>
          <a:stretch/>
        </p:blipFill>
        <p:spPr>
          <a:xfrm>
            <a:off x="6172200" y="2895601"/>
            <a:ext cx="2571425" cy="3420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2" t="2616" r="1233" b="1992"/>
          <a:stretch/>
        </p:blipFill>
        <p:spPr>
          <a:xfrm>
            <a:off x="404590" y="2895600"/>
            <a:ext cx="5720444" cy="3416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820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sorting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2" r="20276" b="29794"/>
          <a:stretch/>
        </p:blipFill>
        <p:spPr>
          <a:xfrm>
            <a:off x="609600" y="2393698"/>
            <a:ext cx="3756292" cy="32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2" r="24929" b="28493"/>
          <a:stretch/>
        </p:blipFill>
        <p:spPr>
          <a:xfrm>
            <a:off x="4807620" y="2362201"/>
            <a:ext cx="3574380" cy="3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baseline adjustment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534400" cy="329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554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reduce occlusion (jitter)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8400"/>
            <a:ext cx="4127500" cy="40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1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Show me a different representation: visualization type, color, size, orientation, etc.</a:t>
            </a:r>
          </a:p>
          <a:p>
            <a:pPr marL="1257300" lvl="2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6248400" cy="38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drill up/down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85999"/>
            <a:ext cx="3657600" cy="42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0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5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zooming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6629399" cy="44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6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tooltips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90800"/>
            <a:ext cx="755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7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something conditionally</a:t>
            </a:r>
          </a:p>
        </p:txBody>
      </p:sp>
      <p:pic>
        <p:nvPicPr>
          <p:cNvPr id="5" name="Picture 4" descr="Screen Shot 2015-02-25 at 4.48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29" y="2203599"/>
            <a:ext cx="6318471" cy="4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9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build-out</a:t>
            </a:r>
          </a:p>
        </p:txBody>
      </p:sp>
      <p:pic>
        <p:nvPicPr>
          <p:cNvPr id="4" name="Picture 3" descr="Screen Shot 2015-02-25 at 4.57.45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379888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0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5347" b="19464"/>
          <a:stretch/>
        </p:blipFill>
        <p:spPr>
          <a:xfrm>
            <a:off x="1104900" y="2209800"/>
            <a:ext cx="6934200" cy="4370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coordinated multiple views (CMV)</a:t>
            </a:r>
          </a:p>
        </p:txBody>
      </p:sp>
    </p:spTree>
    <p:extLst>
      <p:ext uri="{BB962C8B-B14F-4D97-AF65-F5344CB8AC3E}">
        <p14:creationId xmlns:p14="http://schemas.microsoft.com/office/powerpoint/2010/main" val="247151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views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5" y="1295400"/>
            <a:ext cx="7516449" cy="4876800"/>
          </a:xfrm>
        </p:spPr>
      </p:pic>
      <p:sp>
        <p:nvSpPr>
          <p:cNvPr id="11" name="Rectangle 10"/>
          <p:cNvSpPr/>
          <p:nvPr/>
        </p:nvSpPr>
        <p:spPr>
          <a:xfrm>
            <a:off x="152400" y="593467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Systems that use </a:t>
            </a:r>
            <a:r>
              <a:rPr lang="en-US" altLang="zh-CN" sz="2400" b="1" dirty="0">
                <a:solidFill>
                  <a:srgbClr val="003470"/>
                </a:solidFill>
                <a:ea typeface="宋体" charset="0"/>
                <a:cs typeface="宋体" charset="0"/>
              </a:rPr>
              <a:t>two or more distinct views</a:t>
            </a:r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 </a:t>
            </a:r>
          </a:p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to support the exploration of a single concept or domain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91200" y="2209800"/>
            <a:ext cx="2895600" cy="1333500"/>
            <a:chOff x="5791200" y="2209800"/>
            <a:chExt cx="2895600" cy="1333500"/>
          </a:xfrm>
        </p:grpSpPr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representations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762000" y="3352800"/>
            <a:ext cx="2133600" cy="1295400"/>
            <a:chOff x="6172200" y="2209800"/>
            <a:chExt cx="2133600" cy="1295400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1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93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multiple views?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too big</a:t>
            </a:r>
          </a:p>
          <a:p>
            <a:pPr lvl="1"/>
            <a:r>
              <a:rPr lang="en-US" dirty="0"/>
              <a:t>Lots of attributes</a:t>
            </a:r>
          </a:p>
          <a:p>
            <a:pPr lvl="1"/>
            <a:r>
              <a:rPr lang="en-US" dirty="0"/>
              <a:t>Lots of observations</a:t>
            </a:r>
          </a:p>
          <a:p>
            <a:r>
              <a:rPr lang="en-US" dirty="0"/>
              <a:t>The data is too complicated</a:t>
            </a:r>
          </a:p>
          <a:p>
            <a:pPr lvl="1"/>
            <a:r>
              <a:rPr lang="en-US" dirty="0"/>
              <a:t>Lots of data sources</a:t>
            </a:r>
          </a:p>
          <a:p>
            <a:pPr lvl="1"/>
            <a:r>
              <a:rPr lang="en-US" dirty="0"/>
              <a:t>Lots of data types</a:t>
            </a:r>
          </a:p>
          <a:p>
            <a:r>
              <a:rPr lang="en-US" dirty="0"/>
              <a:t>The data has several interesting parts, but no one visualization highlights them all</a:t>
            </a:r>
          </a:p>
        </p:txBody>
      </p:sp>
    </p:spTree>
    <p:extLst>
      <p:ext uri="{BB962C8B-B14F-4D97-AF65-F5344CB8AC3E}">
        <p14:creationId xmlns:p14="http://schemas.microsoft.com/office/powerpoint/2010/main" val="17220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592" b="-1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9452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424" b="-7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7852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Balance the </a:t>
            </a:r>
            <a:r>
              <a:rPr lang="en-US" altLang="zh-CN" b="1" dirty="0"/>
              <a:t>costs</a:t>
            </a:r>
            <a:r>
              <a:rPr lang="en-US" altLang="zh-CN" dirty="0"/>
              <a:t> of presenting multiple views with the </a:t>
            </a:r>
            <a:r>
              <a:rPr lang="en-US" altLang="zh-CN" b="1" dirty="0"/>
              <a:t>benefits</a:t>
            </a:r>
            <a:r>
              <a:rPr lang="en-US" altLang="zh-CN" dirty="0"/>
              <a:t> of using the views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Split complex data into multiple views to create </a:t>
            </a:r>
            <a:r>
              <a:rPr lang="en-US" altLang="zh-CN" b="1" dirty="0">
                <a:ea typeface="宋体" charset="0"/>
                <a:cs typeface="宋体" charset="0"/>
              </a:rPr>
              <a:t>manageable chunks </a:t>
            </a:r>
          </a:p>
          <a:p>
            <a:r>
              <a:rPr lang="en-US" altLang="zh-CN" dirty="0"/>
              <a:t>Use views that are complimentary, bringing out </a:t>
            </a:r>
            <a:r>
              <a:rPr lang="en-US" altLang="zh-CN" b="1" dirty="0"/>
              <a:t>correlations and/or disparities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Use</a:t>
            </a:r>
            <a:r>
              <a:rPr lang="en-US" altLang="zh-CN" i="1" dirty="0">
                <a:ea typeface="宋体" charset="0"/>
                <a:cs typeface="宋体" charset="0"/>
              </a:rPr>
              <a:t> </a:t>
            </a:r>
            <a:r>
              <a:rPr lang="en-US" altLang="zh-CN" b="1" dirty="0">
                <a:ea typeface="宋体" charset="0"/>
                <a:cs typeface="宋体" charset="0"/>
              </a:rPr>
              <a:t>perceptual cues</a:t>
            </a:r>
            <a:r>
              <a:rPr lang="en-US" altLang="zh-CN" dirty="0">
                <a:ea typeface="宋体" charset="0"/>
                <a:cs typeface="宋体" charset="0"/>
              </a:rPr>
              <a:t> to: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make relationships more apparent to the reader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focus the reader’s attention on the right view at the right time</a:t>
            </a:r>
            <a:endParaRPr lang="en-US" altLang="zh-CN" b="1" dirty="0"/>
          </a:p>
          <a:p>
            <a:endParaRPr lang="en-US" altLang="zh-CN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201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6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</a:t>
            </a:r>
            <a:r>
              <a:rPr lang="en-US" dirty="0"/>
              <a:t>: actions in the real world have ripple effects; actions on a visualization should too</a:t>
            </a:r>
          </a:p>
          <a:p>
            <a:endParaRPr lang="en-US" b="1" dirty="0"/>
          </a:p>
          <a:p>
            <a:r>
              <a:rPr lang="en-US" b="1" dirty="0"/>
              <a:t>Brushing: </a:t>
            </a:r>
            <a:r>
              <a:rPr lang="en-US" dirty="0"/>
              <a:t>the visualization responds (usually through highlighting) as a person “brushes past” data points</a:t>
            </a:r>
          </a:p>
          <a:p>
            <a:endParaRPr lang="en-US" dirty="0"/>
          </a:p>
          <a:p>
            <a:r>
              <a:rPr lang="en-US" b="1" dirty="0"/>
              <a:t>Linking</a:t>
            </a:r>
            <a:r>
              <a:rPr lang="en-US" dirty="0"/>
              <a:t>: the visualization connects related data points across multiple views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pic>
        <p:nvPicPr>
          <p:cNvPr id="5" name="Brushed and Linked Histograms of Rating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988" y="1600200"/>
            <a:ext cx="8074025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2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views + brushing and linking</a:t>
            </a:r>
          </a:p>
          <a:p>
            <a:r>
              <a:rPr lang="en-US" b="1" dirty="0"/>
              <a:t>Big idea:</a:t>
            </a:r>
            <a:r>
              <a:rPr lang="en-US" dirty="0"/>
              <a:t> propagate interaction from one view to all others, respond as appropriate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01" r="25347" b="19464"/>
          <a:stretch/>
        </p:blipFill>
        <p:spPr>
          <a:xfrm>
            <a:off x="1295400" y="3048000"/>
            <a:ext cx="6477000" cy="3585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893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would we need </a:t>
            </a:r>
          </a:p>
          <a:p>
            <a:pPr marL="0" indent="0" algn="ctr">
              <a:buNone/>
            </a:pPr>
            <a:r>
              <a:rPr lang="en-US" dirty="0"/>
              <a:t>to make this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25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questions to ask when designing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is the goal of the analysis?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Decision-making 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Better understand a domain or a problem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Identify the trends of a phenomenon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Forecast the future</a:t>
            </a:r>
          </a:p>
          <a:p>
            <a:pPr marL="400050" lvl="1" indent="0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	…etc.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kinds of operations do we need to enable?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How can the visualization support those operations?</a:t>
            </a:r>
          </a:p>
        </p:txBody>
      </p:sp>
    </p:spTree>
    <p:extLst>
      <p:ext uri="{BB962C8B-B14F-4D97-AF65-F5344CB8AC3E}">
        <p14:creationId xmlns:p14="http://schemas.microsoft.com/office/powerpoint/2010/main" val="715788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9C5D0-D2C9-6642-A587-1EA30893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86000"/>
            <a:ext cx="584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2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5181601"/>
          </a:xfrm>
        </p:spPr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/>
              <a:t>Introduction to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8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Case Study – Housing Sales in Texas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9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Combining views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</a:t>
            </a:r>
            <a:r>
              <a:rPr lang="en-US" dirty="0" err="1"/>
              <a:t>htmlwidgets</a:t>
            </a:r>
            <a:endParaRPr lang="en-US" dirty="0"/>
          </a:p>
          <a:p>
            <a:pPr lvl="1">
              <a:buFont typeface="Arial"/>
              <a:buChar char="•"/>
              <a:defRPr/>
            </a:pPr>
            <a:r>
              <a:rPr lang="en-US" dirty="0"/>
              <a:t>with shiny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subplot(…)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6135469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Lab modeled on “The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Cookbook” chapter </a:t>
            </a: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of 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for R Masterclass by Carson Sievert, </a:t>
            </a:r>
          </a:p>
          <a:p>
            <a:pPr algn="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plotly-book.cpsievert.me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/the-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cookbook.html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0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147-7615-D348-A834-5A374346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43323-FA6A-E04F-B6F9-902CCDD0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main ways to initiate a </a:t>
            </a:r>
            <a:r>
              <a:rPr lang="en-US" dirty="0" err="1"/>
              <a:t>plotly</a:t>
            </a:r>
            <a:r>
              <a:rPr lang="en-US" dirty="0"/>
              <a:t> object in R:</a:t>
            </a:r>
          </a:p>
          <a:p>
            <a:pPr lvl="1"/>
            <a:r>
              <a:rPr lang="en-US" dirty="0" err="1"/>
              <a:t>plot_ly</a:t>
            </a:r>
            <a:r>
              <a:rPr lang="en-US" dirty="0"/>
              <a:t>() function transforms </a:t>
            </a:r>
            <a:r>
              <a:rPr lang="en-US" i="1" dirty="0"/>
              <a:t>data</a:t>
            </a:r>
            <a:r>
              <a:rPr lang="en-US" dirty="0"/>
              <a:t> into a </a:t>
            </a:r>
            <a:r>
              <a:rPr lang="en-US" dirty="0" err="1"/>
              <a:t>plotly</a:t>
            </a:r>
            <a:r>
              <a:rPr lang="en-US" dirty="0"/>
              <a:t> object</a:t>
            </a:r>
          </a:p>
          <a:p>
            <a:pPr lvl="1"/>
            <a:r>
              <a:rPr lang="en-US" dirty="0" err="1"/>
              <a:t>ggplotly</a:t>
            </a:r>
            <a:r>
              <a:rPr lang="en-US" dirty="0"/>
              <a:t>() function transforms a </a:t>
            </a:r>
            <a:r>
              <a:rPr lang="en-US" i="1" dirty="0" err="1"/>
              <a:t>ggplot</a:t>
            </a:r>
            <a:r>
              <a:rPr lang="en-US" i="1" dirty="0"/>
              <a:t> object</a:t>
            </a:r>
            <a:r>
              <a:rPr lang="en-US" dirty="0"/>
              <a:t> into a </a:t>
            </a:r>
            <a:r>
              <a:rPr lang="en-US" dirty="0" err="1"/>
              <a:t>plotly</a:t>
            </a:r>
            <a:r>
              <a:rPr lang="en-US" dirty="0"/>
              <a:t> object (Wickham </a:t>
            </a:r>
            <a:r>
              <a:rPr lang="en-US" dirty="0">
                <a:hlinkClick r:id="rId2"/>
              </a:rPr>
              <a:t>2009</a:t>
            </a:r>
            <a:r>
              <a:rPr lang="en-US" dirty="0"/>
              <a:t>); (Sievert et al. </a:t>
            </a:r>
            <a:r>
              <a:rPr lang="en-US" dirty="0">
                <a:hlinkClick r:id="rId3"/>
              </a:rPr>
              <a:t>2016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Both result in an interactive web-based visualization with tooltips, zooming, and panning enabled by default</a:t>
            </a:r>
          </a:p>
          <a:p>
            <a:endParaRPr lang="en-US" dirty="0"/>
          </a:p>
          <a:p>
            <a:r>
              <a:rPr lang="en-US" dirty="0"/>
              <a:t>Let’s play…</a:t>
            </a:r>
          </a:p>
        </p:txBody>
      </p:sp>
    </p:spTree>
    <p:extLst>
      <p:ext uri="{BB962C8B-B14F-4D97-AF65-F5344CB8AC3E}">
        <p14:creationId xmlns:p14="http://schemas.microsoft.com/office/powerpoint/2010/main" val="268489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dr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77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ebe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linoiscrossh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05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16910</TotalTime>
  <Words>1323</Words>
  <Application>Microsoft Macintosh PowerPoint</Application>
  <PresentationFormat>On-screen Show (4:3)</PresentationFormat>
  <Paragraphs>226</Paragraphs>
  <Slides>57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Lucida Grande</vt:lpstr>
      <vt:lpstr>Menlo</vt:lpstr>
      <vt:lpstr>Wingdings</vt:lpstr>
      <vt:lpstr>Clarity</vt:lpstr>
      <vt:lpstr> MassMutual DSDP 2019: Interaction</vt:lpstr>
      <vt:lpstr>Outline</vt:lpstr>
      <vt:lpstr>Mini-lab: #badviz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far: Information Visualization</vt:lpstr>
      <vt:lpstr>Flashback: about this workshop</vt:lpstr>
      <vt:lpstr>Interaction (def.)</vt:lpstr>
      <vt:lpstr>Example: Rubik’s Cube</vt:lpstr>
      <vt:lpstr>Interaction and Analysis</vt:lpstr>
      <vt:lpstr>Part I: High Level</vt:lpstr>
      <vt:lpstr>Interaction as a Reasoning Aid</vt:lpstr>
      <vt:lpstr>Reality Check</vt:lpstr>
      <vt:lpstr>Interaction as Distributed Cognition</vt:lpstr>
      <vt:lpstr>Example: Tower of Hanoi</vt:lpstr>
      <vt:lpstr>Flashback: #badvis</vt:lpstr>
      <vt:lpstr>Pragmatic vs. Epistemic Action</vt:lpstr>
      <vt:lpstr>Example: Tetris</vt:lpstr>
      <vt:lpstr>Part II</vt:lpstr>
      <vt:lpstr>So far…</vt:lpstr>
      <vt:lpstr>Flashback: interaction as a reasoning aid</vt:lpstr>
      <vt:lpstr>Yi, Kang, Stasko and Jacko (2007)</vt:lpstr>
      <vt:lpstr>1. Select</vt:lpstr>
      <vt:lpstr>1. Select</vt:lpstr>
      <vt:lpstr>2. Explore</vt:lpstr>
      <vt:lpstr>3. Reconfigure</vt:lpstr>
      <vt:lpstr>3. Reconfigure</vt:lpstr>
      <vt:lpstr>3. Reconfigure</vt:lpstr>
      <vt:lpstr>4. Encode</vt:lpstr>
      <vt:lpstr>5. Abstract / Elaborate</vt:lpstr>
      <vt:lpstr>5. Abstract / Elaborate</vt:lpstr>
      <vt:lpstr>5. Abstract / Elaborate</vt:lpstr>
      <vt:lpstr>6. Filter</vt:lpstr>
      <vt:lpstr>7. Connect</vt:lpstr>
      <vt:lpstr>7. Connect</vt:lpstr>
      <vt:lpstr>Multiple views</vt:lpstr>
      <vt:lpstr>When to use multiple views?</vt:lpstr>
      <vt:lpstr>Need to think about: resource optimization</vt:lpstr>
      <vt:lpstr>Need to think about: resource optimization</vt:lpstr>
      <vt:lpstr>Guidelines for multiple views</vt:lpstr>
      <vt:lpstr>Coordination: brushing and linking</vt:lpstr>
      <vt:lpstr>Coordination: brushing and linking</vt:lpstr>
      <vt:lpstr>Coordinated multiple views</vt:lpstr>
      <vt:lpstr>Discussion</vt:lpstr>
      <vt:lpstr>Suggested questions to ask when designing</vt:lpstr>
      <vt:lpstr>PowerPoint Presentation</vt:lpstr>
      <vt:lpstr>Outline</vt:lpstr>
      <vt:lpstr>What you need to know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279</cp:revision>
  <cp:lastPrinted>2018-06-19T12:55:12Z</cp:lastPrinted>
  <dcterms:created xsi:type="dcterms:W3CDTF">2010-09-06T14:11:22Z</dcterms:created>
  <dcterms:modified xsi:type="dcterms:W3CDTF">2019-06-26T13:59:12Z</dcterms:modified>
</cp:coreProperties>
</file>